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56" r:id="rId2"/>
    <p:sldId id="269" r:id="rId3"/>
    <p:sldId id="280" r:id="rId4"/>
    <p:sldId id="270" r:id="rId5"/>
    <p:sldId id="275" r:id="rId6"/>
    <p:sldId id="277" r:id="rId7"/>
    <p:sldId id="272" r:id="rId8"/>
    <p:sldId id="276" r:id="rId9"/>
    <p:sldId id="273" r:id="rId10"/>
    <p:sldId id="274" r:id="rId11"/>
    <p:sldId id="259" r:id="rId12"/>
    <p:sldId id="281" r:id="rId13"/>
    <p:sldId id="260" r:id="rId14"/>
    <p:sldId id="278" r:id="rId15"/>
    <p:sldId id="264" r:id="rId16"/>
    <p:sldId id="265" r:id="rId17"/>
    <p:sldId id="258" r:id="rId18"/>
    <p:sldId id="266" r:id="rId19"/>
    <p:sldId id="261" r:id="rId20"/>
    <p:sldId id="267" r:id="rId21"/>
    <p:sldId id="262" r:id="rId22"/>
    <p:sldId id="268" r:id="rId23"/>
    <p:sldId id="263" r:id="rId24"/>
    <p:sldId id="271" r:id="rId25"/>
    <p:sldId id="257"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225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6909C1-9445-6C46-B6DA-9CA51B3BBD47}" type="datetimeFigureOut">
              <a:rPr lang="en-US" smtClean="0"/>
              <a:t>4/21/16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866F55-29E9-6F44-ACB3-40D5B78EEF6C}" type="slidenum">
              <a:rPr lang="en-US" smtClean="0"/>
              <a:t>‹#›</a:t>
            </a:fld>
            <a:endParaRPr lang="en-US"/>
          </a:p>
        </p:txBody>
      </p:sp>
    </p:spTree>
    <p:extLst>
      <p:ext uri="{BB962C8B-B14F-4D97-AF65-F5344CB8AC3E}">
        <p14:creationId xmlns:p14="http://schemas.microsoft.com/office/powerpoint/2010/main" val="41005775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E59F8F-C235-6B43-88E3-0771FCA2C28E}" type="datetimeFigureOut">
              <a:rPr lang="en-US" smtClean="0"/>
              <a:t>4/21/16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A6A0C-32F8-524C-93FE-157F8AFB726D}" type="slidenum">
              <a:rPr lang="en-US" smtClean="0"/>
              <a:t>‹#›</a:t>
            </a:fld>
            <a:endParaRPr lang="en-US"/>
          </a:p>
        </p:txBody>
      </p:sp>
    </p:spTree>
    <p:extLst>
      <p:ext uri="{BB962C8B-B14F-4D97-AF65-F5344CB8AC3E}">
        <p14:creationId xmlns:p14="http://schemas.microsoft.com/office/powerpoint/2010/main" val="17803852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socioecons.wordpress.com</a:t>
            </a:r>
            <a:r>
              <a:rPr lang="en-US" dirty="0" smtClean="0"/>
              <a:t>/page/2/</a:t>
            </a:r>
            <a:endParaRPr lang="en-US" dirty="0"/>
          </a:p>
        </p:txBody>
      </p:sp>
      <p:sp>
        <p:nvSpPr>
          <p:cNvPr id="4" name="Slide Number Placeholder 3"/>
          <p:cNvSpPr>
            <a:spLocks noGrp="1"/>
          </p:cNvSpPr>
          <p:nvPr>
            <p:ph type="sldNum" sz="quarter" idx="10"/>
          </p:nvPr>
        </p:nvSpPr>
        <p:spPr/>
        <p:txBody>
          <a:bodyPr/>
          <a:lstStyle/>
          <a:p>
            <a:fld id="{5D0A6A0C-32F8-524C-93FE-157F8AFB726D}" type="slidenum">
              <a:rPr lang="en-US" smtClean="0"/>
              <a:t>4</a:t>
            </a:fld>
            <a:endParaRPr lang="en-US"/>
          </a:p>
        </p:txBody>
      </p:sp>
    </p:spTree>
    <p:extLst>
      <p:ext uri="{BB962C8B-B14F-4D97-AF65-F5344CB8AC3E}">
        <p14:creationId xmlns:p14="http://schemas.microsoft.com/office/powerpoint/2010/main" val="239615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58A351E-98E9-6A46-BE90-208DC0B7B621}" type="datetime1">
              <a:rPr lang="en-US" smtClean="0"/>
              <a:t>4/21/16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6D671-57DB-5B4B-848A-EE70D4E3C72F}" type="datetime1">
              <a:rPr lang="en-US" smtClean="0"/>
              <a:t>4/21/16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5628D5D-C3AD-BF4F-9137-DE2D282B1AB6}" type="datetime1">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F06261E-7522-694E-8DA3-9EE7C141C6FB}" type="datetime1">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B02ECEE-AFC0-0149-8C80-830A4FB8EA4A}" type="datetime1">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4F8E153-908A-6548-8BBA-9039C04DB630}" type="datetime1">
              <a:rPr lang="en-US" smtClean="0"/>
              <a:t>4/21/16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22E9F7-138A-BD4E-BD8E-50D6C4A4A914}" type="datetime1">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870EDB0-3D60-2E40-B2F9-B24EB90AA2F1}" type="datetime1">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CCCD03A-6550-804E-BDA1-D0F3BA8F88CB}" type="datetime1">
              <a:rPr lang="en-US" smtClean="0"/>
              <a:t>4/21/16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8EBE788-3FF6-1744-94CC-4431C0BCACD5}" type="datetime1">
              <a:rPr lang="en-US" smtClean="0"/>
              <a:t>4/21/16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C58F4-8222-E94C-B693-65A3A2888F5D}" type="datetime1">
              <a:rPr lang="en-US" smtClean="0"/>
              <a:t>4/21/16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0D37-C959-1645-8F40-ADDD7093965F}" type="datetime1">
              <a:rPr lang="en-US" smtClean="0"/>
              <a:t>4/21/16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38259102-59C6-8F49-8136-99910298A9AE}" type="datetime1">
              <a:rPr lang="en-US" smtClean="0"/>
              <a:t>4/21/16</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fx6mfBpsdJ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ashingtontimes.com/news/2016/apr/16/nmsu-works-to-discourage-hawks-from-nesting-on-ca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ashingtontimes.com/news/2016/apr/16/nmsu-works-to-discourage-hawks-from-nesting-on-ca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xVdPDrBg-HQ" TargetMode="Externa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Fidb5QHX7M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jzmfB7Yna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Save the Swanson's Hawks at NMSU</a:t>
            </a:r>
            <a:endParaRPr lang="en-US" dirty="0"/>
          </a:p>
        </p:txBody>
      </p:sp>
      <p:sp>
        <p:nvSpPr>
          <p:cNvPr id="3" name="Subtitle 2"/>
          <p:cNvSpPr>
            <a:spLocks noGrp="1"/>
          </p:cNvSpPr>
          <p:nvPr>
            <p:ph type="subTitle" idx="1"/>
          </p:nvPr>
        </p:nvSpPr>
        <p:spPr/>
        <p:txBody>
          <a:bodyPr/>
          <a:lstStyle/>
          <a:p>
            <a:r>
              <a:rPr lang="en-US" dirty="0" smtClean="0"/>
              <a:t>David M. Boje</a:t>
            </a:r>
            <a:endParaRPr lang="en-US" dirty="0"/>
          </a:p>
        </p:txBody>
      </p:sp>
      <p:pic>
        <p:nvPicPr>
          <p:cNvPr id="4" name="Picture 3"/>
          <p:cNvPicPr>
            <a:picLocks noChangeAspect="1"/>
          </p:cNvPicPr>
          <p:nvPr/>
        </p:nvPicPr>
        <p:blipFill>
          <a:blip r:embed="rId2"/>
          <a:stretch>
            <a:fillRect/>
          </a:stretch>
        </p:blipFill>
        <p:spPr>
          <a:xfrm>
            <a:off x="0" y="4318000"/>
            <a:ext cx="3492500" cy="2540000"/>
          </a:xfrm>
          <a:prstGeom prst="rect">
            <a:avLst/>
          </a:prstGeom>
        </p:spPr>
      </p:pic>
    </p:spTree>
    <p:extLst>
      <p:ext uri="{BB962C8B-B14F-4D97-AF65-F5344CB8AC3E}">
        <p14:creationId xmlns:p14="http://schemas.microsoft.com/office/powerpoint/2010/main" val="954390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takes about 8 weeks and then Hawks move on</a:t>
            </a:r>
            <a:endParaRPr lang="en-US"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fx6mfBpsdJk</a:t>
            </a:r>
            <a:r>
              <a:rPr lang="en-US" dirty="0" smtClean="0"/>
              <a:t> </a:t>
            </a:r>
          </a:p>
          <a:p>
            <a:r>
              <a:rPr lang="en-US" dirty="0" smtClean="0"/>
              <a:t>This storytelling from a Florida neighborhood</a:t>
            </a:r>
          </a:p>
          <a:p>
            <a:r>
              <a:rPr lang="en-US" sz="3600" b="1" dirty="0" smtClean="0"/>
              <a:t>What is the difference between a Research University and a Florida suburb?</a:t>
            </a:r>
            <a:endParaRPr lang="en-US" sz="3600" b="1" dirty="0"/>
          </a:p>
        </p:txBody>
      </p:sp>
    </p:spTree>
    <p:extLst>
      <p:ext uri="{BB962C8B-B14F-4D97-AF65-F5344CB8AC3E}">
        <p14:creationId xmlns:p14="http://schemas.microsoft.com/office/powerpoint/2010/main" val="4577353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8200" y="152400"/>
            <a:ext cx="4914900" cy="6553200"/>
          </a:xfrm>
          <a:prstGeom prst="rect">
            <a:avLst/>
          </a:prstGeom>
        </p:spPr>
      </p:pic>
    </p:spTree>
    <p:extLst>
      <p:ext uri="{BB962C8B-B14F-4D97-AF65-F5344CB8AC3E}">
        <p14:creationId xmlns:p14="http://schemas.microsoft.com/office/powerpoint/2010/main" val="5676002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 are not thinking in </a:t>
            </a:r>
            <a:r>
              <a:rPr lang="en-US" b="1" dirty="0" smtClean="0"/>
              <a:t>Hegelian Dialectic</a:t>
            </a:r>
            <a:endParaRPr lang="en-US" dirty="0"/>
          </a:p>
        </p:txBody>
      </p:sp>
      <p:sp>
        <p:nvSpPr>
          <p:cNvPr id="3" name="Content Placeholder 2"/>
          <p:cNvSpPr>
            <a:spLocks noGrp="1"/>
          </p:cNvSpPr>
          <p:nvPr>
            <p:ph idx="1"/>
          </p:nvPr>
        </p:nvSpPr>
        <p:spPr>
          <a:xfrm>
            <a:off x="0" y="1600200"/>
            <a:ext cx="8930623" cy="5257799"/>
          </a:xfrm>
        </p:spPr>
        <p:txBody>
          <a:bodyPr>
            <a:normAutofit fontScale="70000" lnSpcReduction="20000"/>
          </a:bodyPr>
          <a:lstStyle/>
          <a:p>
            <a:pPr marL="0" indent="0">
              <a:buNone/>
            </a:pPr>
            <a:r>
              <a:rPr lang="en-US" dirty="0" smtClean="0"/>
              <a:t>I </a:t>
            </a:r>
            <a:r>
              <a:rPr lang="en-US" dirty="0"/>
              <a:t>want to critically equation the way we are observing and considering the problem</a:t>
            </a:r>
          </a:p>
          <a:p>
            <a:pPr marL="0" indent="0">
              <a:buNone/>
            </a:pPr>
            <a:r>
              <a:rPr lang="en-US" dirty="0"/>
              <a:t>In what way are we perceiving the problem</a:t>
            </a:r>
          </a:p>
          <a:p>
            <a:pPr marL="0" indent="0">
              <a:buNone/>
            </a:pPr>
            <a:r>
              <a:rPr lang="en-US" dirty="0"/>
              <a:t>Is </a:t>
            </a:r>
            <a:r>
              <a:rPr lang="en-US" dirty="0" err="1" smtClean="0"/>
              <a:t>i</a:t>
            </a:r>
            <a:r>
              <a:rPr lang="en-US" dirty="0" smtClean="0"/>
              <a:t> </a:t>
            </a:r>
            <a:r>
              <a:rPr lang="en-US" dirty="0"/>
              <a:t>correct to just treat it as a problem of chainsaw the nests of </a:t>
            </a:r>
            <a:r>
              <a:rPr lang="en-US" dirty="0" smtClean="0"/>
              <a:t>Hawks</a:t>
            </a:r>
            <a:endParaRPr lang="en-US" dirty="0"/>
          </a:p>
          <a:p>
            <a:pPr marL="0" indent="0">
              <a:buNone/>
            </a:pPr>
            <a:r>
              <a:rPr lang="en-US" dirty="0"/>
              <a:t>In ecology we are approaching a spacetime when critical questioning is </a:t>
            </a:r>
            <a:r>
              <a:rPr lang="en-US" dirty="0" smtClean="0"/>
              <a:t>necessary</a:t>
            </a:r>
            <a:endParaRPr lang="en-US" dirty="0"/>
          </a:p>
          <a:p>
            <a:pPr marL="0" indent="0">
              <a:buNone/>
            </a:pPr>
            <a:r>
              <a:rPr lang="en-US" dirty="0"/>
              <a:t>We need to change the definition of being Human with Hawk in shared </a:t>
            </a:r>
            <a:r>
              <a:rPr lang="en-US" dirty="0" smtClean="0"/>
              <a:t>Habitat</a:t>
            </a:r>
            <a:endParaRPr lang="en-US" dirty="0"/>
          </a:p>
          <a:p>
            <a:pPr marL="0" indent="0">
              <a:buNone/>
            </a:pPr>
            <a:r>
              <a:rPr lang="en-US" dirty="0"/>
              <a:t>The state of emergency storytelling is Hawk is attacking Human, but the reverse of this storytelling is Human is attacking Hawk’s survival as species, here and globally. </a:t>
            </a:r>
          </a:p>
          <a:p>
            <a:pPr marL="0" indent="0">
              <a:buNone/>
            </a:pPr>
            <a:r>
              <a:rPr lang="en-US" dirty="0"/>
              <a:t>The message of the signs is don’t think about the species versus species issue</a:t>
            </a:r>
            <a:r>
              <a:rPr lang="en-US" dirty="0" smtClean="0"/>
              <a:t>.</a:t>
            </a:r>
            <a:endParaRPr lang="en-US" dirty="0"/>
          </a:p>
          <a:p>
            <a:pPr marL="0" indent="0">
              <a:buNone/>
            </a:pPr>
            <a:r>
              <a:rPr lang="en-US" dirty="0"/>
              <a:t>The signs do a wonderful job of ideology. Fear, and proposing umbrella as only option</a:t>
            </a:r>
            <a:r>
              <a:rPr lang="en-US" dirty="0" smtClean="0"/>
              <a:t>.</a:t>
            </a:r>
            <a:endParaRPr lang="en-US" dirty="0"/>
          </a:p>
          <a:p>
            <a:pPr marL="0" indent="0">
              <a:buNone/>
            </a:pPr>
            <a:r>
              <a:rPr lang="en-US" dirty="0"/>
              <a:t>The message again is don’t think, be afraid of Hawk, and know they are Dangerous and Aggressive</a:t>
            </a:r>
            <a:endParaRPr lang="en-US" dirty="0"/>
          </a:p>
        </p:txBody>
      </p:sp>
    </p:spTree>
    <p:extLst>
      <p:ext uri="{BB962C8B-B14F-4D97-AF65-F5344CB8AC3E}">
        <p14:creationId xmlns:p14="http://schemas.microsoft.com/office/powerpoint/2010/main" val="23279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8200" y="152400"/>
            <a:ext cx="4914900" cy="6553200"/>
          </a:xfrm>
          <a:prstGeom prst="rect">
            <a:avLst/>
          </a:prstGeom>
        </p:spPr>
      </p:pic>
    </p:spTree>
    <p:extLst>
      <p:ext uri="{BB962C8B-B14F-4D97-AF65-F5344CB8AC3E}">
        <p14:creationId xmlns:p14="http://schemas.microsoft.com/office/powerpoint/2010/main" val="40784125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Hegel’s Dialectic of Organic Unity of Being &amp; Action</a:t>
            </a:r>
            <a:endParaRPr lang="en-US" dirty="0"/>
          </a:p>
        </p:txBody>
      </p:sp>
      <p:sp>
        <p:nvSpPr>
          <p:cNvPr id="3" name="Content Placeholder 2"/>
          <p:cNvSpPr>
            <a:spLocks noGrp="1"/>
          </p:cNvSpPr>
          <p:nvPr>
            <p:ph idx="1"/>
          </p:nvPr>
        </p:nvSpPr>
        <p:spPr/>
        <p:txBody>
          <a:bodyPr/>
          <a:lstStyle/>
          <a:p>
            <a:pPr marL="0" indent="0">
              <a:buNone/>
            </a:pPr>
            <a:r>
              <a:rPr lang="en-US" dirty="0"/>
              <a:t>Hegel first to talk of when Human and Nature relations go wrong.  Why is this happening? Humans think they are something special, more special than Hawk or its Habitat, which is only valued as Human habitat. When we observe the situation at NMSU Hawk-Habitat-Human we can see the sacrifice of Hawk and its Habitat as the dominate of Human over the Habitat. Human is unable or unwilling to live in Nature with Hawk, to share Habitat with Hawk.</a:t>
            </a:r>
          </a:p>
          <a:p>
            <a:pPr marL="0" indent="0">
              <a:buNone/>
            </a:pPr>
            <a:endParaRPr lang="en-US" dirty="0"/>
          </a:p>
        </p:txBody>
      </p:sp>
    </p:spTree>
    <p:extLst>
      <p:ext uri="{BB962C8B-B14F-4D97-AF65-F5344CB8AC3E}">
        <p14:creationId xmlns:p14="http://schemas.microsoft.com/office/powerpoint/2010/main" val="1215517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8200" y="152400"/>
            <a:ext cx="4914900" cy="6553200"/>
          </a:xfrm>
          <a:prstGeom prst="rect">
            <a:avLst/>
          </a:prstGeom>
        </p:spPr>
      </p:pic>
    </p:spTree>
    <p:extLst>
      <p:ext uri="{BB962C8B-B14F-4D97-AF65-F5344CB8AC3E}">
        <p14:creationId xmlns:p14="http://schemas.microsoft.com/office/powerpoint/2010/main" val="27941512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just get along?</a:t>
            </a:r>
            <a:endParaRPr lang="en-US" dirty="0"/>
          </a:p>
        </p:txBody>
      </p:sp>
      <p:sp>
        <p:nvSpPr>
          <p:cNvPr id="3" name="Content Placeholder 2"/>
          <p:cNvSpPr>
            <a:spLocks noGrp="1"/>
          </p:cNvSpPr>
          <p:nvPr>
            <p:ph idx="1"/>
          </p:nvPr>
        </p:nvSpPr>
        <p:spPr/>
        <p:txBody>
          <a:bodyPr/>
          <a:lstStyle/>
          <a:p>
            <a:pPr marL="0" indent="0">
              <a:buNone/>
            </a:pPr>
            <a:r>
              <a:rPr lang="en-US" dirty="0"/>
              <a:t>Kevin Bixby of SWEC said, “Apart from the fact that they broke the law, they didn't deal with the problem, because the hawks will keep nesting there. They should have seen this as a teaching opportunity. There were a lot of things they could have done to coexist. Instead of what they did, they could have made national news as an innovative institution. We have to learn to coexist with nature.”</a:t>
            </a:r>
          </a:p>
        </p:txBody>
      </p:sp>
    </p:spTree>
    <p:extLst>
      <p:ext uri="{BB962C8B-B14F-4D97-AF65-F5344CB8AC3E}">
        <p14:creationId xmlns:p14="http://schemas.microsoft.com/office/powerpoint/2010/main" val="3599144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48269" y="175777"/>
            <a:ext cx="4704710" cy="6586594"/>
          </a:xfrm>
          <a:prstGeom prst="rect">
            <a:avLst/>
          </a:prstGeom>
        </p:spPr>
      </p:pic>
      <p:sp>
        <p:nvSpPr>
          <p:cNvPr id="5" name="Rectangle 4"/>
          <p:cNvSpPr/>
          <p:nvPr/>
        </p:nvSpPr>
        <p:spPr>
          <a:xfrm>
            <a:off x="0" y="1546093"/>
            <a:ext cx="2248269" cy="5078314"/>
          </a:xfrm>
          <a:prstGeom prst="rect">
            <a:avLst/>
          </a:prstGeom>
        </p:spPr>
        <p:txBody>
          <a:bodyPr wrap="square">
            <a:spAutoFit/>
          </a:bodyPr>
          <a:lstStyle/>
          <a:p>
            <a:r>
              <a:rPr lang="en-US" dirty="0"/>
              <a:t>These elegant gray, white, and brown hawks hunt rodents in flight, wings held in a shallow V, or even run after insects on the ground. In fall, they take off for Argentine wintering grounds—one of the longest migrations of any American raptor—forming flocks of hundreds or thousands as they travel.</a:t>
            </a:r>
          </a:p>
        </p:txBody>
      </p:sp>
    </p:spTree>
    <p:extLst>
      <p:ext uri="{BB962C8B-B14F-4D97-AF65-F5344CB8AC3E}">
        <p14:creationId xmlns:p14="http://schemas.microsoft.com/office/powerpoint/2010/main" val="24998421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Hawks &amp; Human co-exist?</a:t>
            </a:r>
            <a:endParaRPr lang="en-US" dirty="0"/>
          </a:p>
        </p:txBody>
      </p:sp>
      <p:sp>
        <p:nvSpPr>
          <p:cNvPr id="3" name="Content Placeholder 2"/>
          <p:cNvSpPr>
            <a:spLocks noGrp="1"/>
          </p:cNvSpPr>
          <p:nvPr>
            <p:ph idx="1"/>
          </p:nvPr>
        </p:nvSpPr>
        <p:spPr/>
        <p:txBody>
          <a:bodyPr/>
          <a:lstStyle/>
          <a:p>
            <a:r>
              <a:rPr lang="en-US" dirty="0"/>
              <a:t>Vice President for Facilities Glen </a:t>
            </a:r>
            <a:r>
              <a:rPr lang="en-US" dirty="0" err="1"/>
              <a:t>Haubold</a:t>
            </a:r>
            <a:r>
              <a:rPr lang="en-US" dirty="0"/>
              <a:t> expressed concern for both birds and humans, and the intention to find a way to coexist. He sounded thoughtful and prudent. He said that some of the injuries last year were serious, and that there's a particular danger when the fledglings land near the swimming pool, where human kids play. (The hawks think it all belongs to them.) He said NMSU was working to harmonize the needs of birds and people. </a:t>
            </a:r>
          </a:p>
        </p:txBody>
      </p:sp>
    </p:spTree>
    <p:extLst>
      <p:ext uri="{BB962C8B-B14F-4D97-AF65-F5344CB8AC3E}">
        <p14:creationId xmlns:p14="http://schemas.microsoft.com/office/powerpoint/2010/main" val="2531486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8200" y="152400"/>
            <a:ext cx="4914900" cy="6553200"/>
          </a:xfrm>
          <a:prstGeom prst="rect">
            <a:avLst/>
          </a:prstGeom>
        </p:spPr>
      </p:pic>
    </p:spTree>
    <p:extLst>
      <p:ext uri="{BB962C8B-B14F-4D97-AF65-F5344CB8AC3E}">
        <p14:creationId xmlns:p14="http://schemas.microsoft.com/office/powerpoint/2010/main" val="38439141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3676637" cy="4951988"/>
          </a:xfrm>
        </p:spPr>
        <p:txBody>
          <a:bodyPr/>
          <a:lstStyle/>
          <a:p>
            <a:r>
              <a:rPr lang="en-US" dirty="0" smtClean="0"/>
              <a:t>Hawks are Agile</a:t>
            </a:r>
            <a:br>
              <a:rPr lang="en-US" dirty="0" smtClean="0"/>
            </a:br>
            <a:r>
              <a:rPr lang="en-US" dirty="0"/>
              <a:t/>
            </a:r>
            <a:br>
              <a:rPr lang="en-US" dirty="0"/>
            </a:br>
            <a:r>
              <a:rPr lang="en-US" dirty="0" smtClean="0"/>
              <a:t>Can NMSU be Agile too?</a:t>
            </a:r>
            <a:endParaRPr lang="en-US" dirty="0"/>
          </a:p>
        </p:txBody>
      </p:sp>
      <p:pic>
        <p:nvPicPr>
          <p:cNvPr id="4" name="Picture 3"/>
          <p:cNvPicPr>
            <a:picLocks noChangeAspect="1"/>
          </p:cNvPicPr>
          <p:nvPr/>
        </p:nvPicPr>
        <p:blipFill>
          <a:blip r:embed="rId2"/>
          <a:stretch>
            <a:fillRect/>
          </a:stretch>
        </p:blipFill>
        <p:spPr>
          <a:xfrm>
            <a:off x="5041900" y="520700"/>
            <a:ext cx="4102100" cy="6337300"/>
          </a:xfrm>
          <a:prstGeom prst="rect">
            <a:avLst/>
          </a:prstGeom>
        </p:spPr>
      </p:pic>
    </p:spTree>
    <p:extLst>
      <p:ext uri="{BB962C8B-B14F-4D97-AF65-F5344CB8AC3E}">
        <p14:creationId xmlns:p14="http://schemas.microsoft.com/office/powerpoint/2010/main" val="27304949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says</a:t>
            </a:r>
            <a:r>
              <a:rPr lang="is-I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All species of hawks are protected under the Migratory Bird Treaty Act and it is illegal to harm, harass or kill them.</a:t>
            </a:r>
            <a:endParaRPr lang="en-US" dirty="0"/>
          </a:p>
          <a:p>
            <a:r>
              <a:rPr lang="en-US" i="1" dirty="0"/>
              <a:t>I'd sure say NMSU is harassing two hawks -- and arguably harming them.  </a:t>
            </a:r>
            <a:endParaRPr lang="en-US" dirty="0"/>
          </a:p>
          <a:p>
            <a:r>
              <a:rPr lang="en-US" i="1" dirty="0"/>
              <a:t>But a further conversation (after this column had been set) with Enforcement Agent Roper confirmed that the FWS's position is that what NMSU is doing is legal.  </a:t>
            </a:r>
            <a:endParaRPr lang="en-US" dirty="0"/>
          </a:p>
          <a:p>
            <a:r>
              <a:rPr lang="en-US" i="1" dirty="0"/>
              <a:t>It also appears that NMSU has contacted FWS about a permit to do more.  That would likely involve moving the hawks, which would be done by an expert, not by NMSU itself; and it could even allow NMSU to kill the hawks, although NMSU's Tom Dobson told me Friday afternoon that "</a:t>
            </a:r>
            <a:r>
              <a:rPr lang="en-US" i="1" dirty="0" err="1"/>
              <a:t>destoying</a:t>
            </a:r>
            <a:r>
              <a:rPr lang="en-US" i="1" dirty="0"/>
              <a:t> the birds is not an option that we're even pursuing." </a:t>
            </a:r>
            <a:endParaRPr lang="en-US" dirty="0"/>
          </a:p>
        </p:txBody>
      </p:sp>
    </p:spTree>
    <p:extLst>
      <p:ext uri="{BB962C8B-B14F-4D97-AF65-F5344CB8AC3E}">
        <p14:creationId xmlns:p14="http://schemas.microsoft.com/office/powerpoint/2010/main" val="3947464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8200" y="152400"/>
            <a:ext cx="4914900" cy="6553200"/>
          </a:xfrm>
          <a:prstGeom prst="rect">
            <a:avLst/>
          </a:prstGeom>
        </p:spPr>
      </p:pic>
    </p:spTree>
    <p:extLst>
      <p:ext uri="{BB962C8B-B14F-4D97-AF65-F5344CB8AC3E}">
        <p14:creationId xmlns:p14="http://schemas.microsoft.com/office/powerpoint/2010/main" val="22104987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NESTING</a:t>
            </a:r>
            <a:endParaRPr lang="en-US" dirty="0"/>
          </a:p>
        </p:txBody>
      </p:sp>
      <p:sp>
        <p:nvSpPr>
          <p:cNvPr id="3" name="Content Placeholder 2"/>
          <p:cNvSpPr>
            <a:spLocks noGrp="1"/>
          </p:cNvSpPr>
          <p:nvPr>
            <p:ph idx="1"/>
          </p:nvPr>
        </p:nvSpPr>
        <p:spPr/>
        <p:txBody>
          <a:bodyPr/>
          <a:lstStyle/>
          <a:p>
            <a:r>
              <a:rPr lang="en-US" dirty="0"/>
              <a:t>In courtship, members of pair engage in display flights, with circling and steep dives. On prairies with scattered groves of trees, may have conflicts with Great Horned Owl where both species attempt to nest in same grove. Nest site is usually in a tree or large shrub in open country, usually 15-30' above ground,</a:t>
            </a:r>
          </a:p>
        </p:txBody>
      </p:sp>
    </p:spTree>
    <p:extLst>
      <p:ext uri="{BB962C8B-B14F-4D97-AF65-F5344CB8AC3E}">
        <p14:creationId xmlns:p14="http://schemas.microsoft.com/office/powerpoint/2010/main" val="3046135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8200" y="152400"/>
            <a:ext cx="4914900" cy="6553200"/>
          </a:xfrm>
          <a:prstGeom prst="rect">
            <a:avLst/>
          </a:prstGeom>
        </p:spPr>
      </p:pic>
    </p:spTree>
    <p:extLst>
      <p:ext uri="{BB962C8B-B14F-4D97-AF65-F5344CB8AC3E}">
        <p14:creationId xmlns:p14="http://schemas.microsoft.com/office/powerpoint/2010/main" val="28072537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SEAM APPLIES</a:t>
            </a:r>
            <a:endParaRPr lang="en-US" dirty="0"/>
          </a:p>
        </p:txBody>
      </p:sp>
      <p:pic>
        <p:nvPicPr>
          <p:cNvPr id="4" name="Picture 3"/>
          <p:cNvPicPr>
            <a:picLocks noChangeAspect="1"/>
          </p:cNvPicPr>
          <p:nvPr/>
        </p:nvPicPr>
        <p:blipFill>
          <a:blip r:embed="rId2"/>
          <a:stretch>
            <a:fillRect/>
          </a:stretch>
        </p:blipFill>
        <p:spPr>
          <a:xfrm>
            <a:off x="1675742" y="1444532"/>
            <a:ext cx="6362700" cy="5435600"/>
          </a:xfrm>
          <a:prstGeom prst="rect">
            <a:avLst/>
          </a:prstGeom>
        </p:spPr>
      </p:pic>
    </p:spTree>
    <p:extLst>
      <p:ext uri="{BB962C8B-B14F-4D97-AF65-F5344CB8AC3E}">
        <p14:creationId xmlns:p14="http://schemas.microsoft.com/office/powerpoint/2010/main" val="2618332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77390009"/>
              </p:ext>
            </p:extLst>
          </p:nvPr>
        </p:nvGraphicFramePr>
        <p:xfrm>
          <a:off x="1769471" y="113031"/>
          <a:ext cx="5724758" cy="6775486"/>
        </p:xfrm>
        <a:graphic>
          <a:graphicData uri="http://schemas.openxmlformats.org/presentationml/2006/ole">
            <mc:AlternateContent xmlns:mc="http://schemas.openxmlformats.org/markup-compatibility/2006">
              <mc:Choice xmlns:v="urn:schemas-microsoft-com:vml" Requires="v">
                <p:oleObj spid="_x0000_s1042" name="Document" r:id="rId3" imgW="6083300" imgH="7200900" progId="Word.Document.12">
                  <p:embed/>
                </p:oleObj>
              </mc:Choice>
              <mc:Fallback>
                <p:oleObj name="Document" r:id="rId3" imgW="6083300" imgH="7200900" progId="Word.Document.12">
                  <p:embed/>
                  <p:pic>
                    <p:nvPicPr>
                      <p:cNvPr id="0" name=""/>
                      <p:cNvPicPr/>
                      <p:nvPr/>
                    </p:nvPicPr>
                    <p:blipFill>
                      <a:blip r:embed="rId4"/>
                      <a:stretch>
                        <a:fillRect/>
                      </a:stretch>
                    </p:blipFill>
                    <p:spPr>
                      <a:xfrm>
                        <a:off x="1769471" y="113031"/>
                        <a:ext cx="5724758" cy="6775486"/>
                      </a:xfrm>
                      <a:prstGeom prst="rect">
                        <a:avLst/>
                      </a:prstGeom>
                    </p:spPr>
                  </p:pic>
                </p:oleObj>
              </mc:Fallback>
            </mc:AlternateContent>
          </a:graphicData>
        </a:graphic>
      </p:graphicFrame>
    </p:spTree>
    <p:extLst>
      <p:ext uri="{BB962C8B-B14F-4D97-AF65-F5344CB8AC3E}">
        <p14:creationId xmlns:p14="http://schemas.microsoft.com/office/powerpoint/2010/main" val="23408568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Human and Hawk share NMSU Habitat?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All species of hawks are protected under the Migratory Bird Treaty Act and it is illegal to harm, harass or kill them.</a:t>
            </a:r>
            <a:endParaRPr lang="en-US" dirty="0"/>
          </a:p>
          <a:p>
            <a:r>
              <a:rPr lang="en-US" i="1" dirty="0"/>
              <a:t>I'd sure say NMSU is harassing two hawks -- and arguably harming them.  </a:t>
            </a:r>
            <a:endParaRPr lang="en-US" dirty="0"/>
          </a:p>
          <a:p>
            <a:r>
              <a:rPr lang="is-IS" i="1" dirty="0" smtClean="0"/>
              <a:t>…</a:t>
            </a:r>
            <a:r>
              <a:rPr lang="en-US" i="1" dirty="0" smtClean="0"/>
              <a:t>position </a:t>
            </a:r>
            <a:r>
              <a:rPr lang="en-US" i="1" dirty="0"/>
              <a:t>is that what NMSU is doing is legal.  </a:t>
            </a:r>
            <a:endParaRPr lang="en-US" dirty="0"/>
          </a:p>
          <a:p>
            <a:r>
              <a:rPr lang="en-US" i="1" dirty="0"/>
              <a:t>It also appears that NMSU has contacted FWS about a permit to do more.  That would likely involve moving the hawks, which would be done by an expert, not by NMSU itself; and it could even allow NMSU to kill the hawks, although NMSU's Tom Dobson told me Friday afternoon that "</a:t>
            </a:r>
            <a:r>
              <a:rPr lang="en-US" i="1" dirty="0" err="1"/>
              <a:t>destoying</a:t>
            </a:r>
            <a:r>
              <a:rPr lang="en-US" i="1" dirty="0"/>
              <a:t> the birds is not an option that we're even pursuing.” </a:t>
            </a:r>
            <a:endParaRPr lang="en-US" dirty="0"/>
          </a:p>
        </p:txBody>
      </p:sp>
    </p:spTree>
    <p:extLst>
      <p:ext uri="{BB962C8B-B14F-4D97-AF65-F5344CB8AC3E}">
        <p14:creationId xmlns:p14="http://schemas.microsoft.com/office/powerpoint/2010/main" val="172677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3H’s: Hawk-Habitat-Human</a:t>
            </a:r>
            <a:endParaRPr lang="en-US" dirty="0"/>
          </a:p>
        </p:txBody>
      </p:sp>
      <p:sp>
        <p:nvSpPr>
          <p:cNvPr id="3" name="Content Placeholder 2"/>
          <p:cNvSpPr>
            <a:spLocks noGrp="1"/>
          </p:cNvSpPr>
          <p:nvPr>
            <p:ph idx="1"/>
          </p:nvPr>
        </p:nvSpPr>
        <p:spPr/>
        <p:txBody>
          <a:bodyPr/>
          <a:lstStyle/>
          <a:p>
            <a:r>
              <a:rPr lang="en-US" dirty="0" smtClean="0"/>
              <a:t>Hawk and Human are in a struggle over the NMSU Habitat (nest, tree).</a:t>
            </a:r>
          </a:p>
          <a:p>
            <a:r>
              <a:rPr lang="en-US" dirty="0" smtClean="0"/>
              <a:t>In today’s world, a Hegel approach is emerging, where the 3H’s dialectical </a:t>
            </a:r>
            <a:r>
              <a:rPr lang="en-US" dirty="0" err="1" smtClean="0"/>
              <a:t>realationships</a:t>
            </a:r>
            <a:r>
              <a:rPr lang="en-US" dirty="0" smtClean="0"/>
              <a:t> can be reimagined. </a:t>
            </a:r>
          </a:p>
          <a:p>
            <a:r>
              <a:rPr lang="en-US" dirty="0" smtClean="0"/>
              <a:t>The new struggle is between baby Hawks and Humans on their cell phones, oblivious to organic Nature, and how to coexist with Nature.</a:t>
            </a:r>
            <a:endParaRPr lang="en-US" dirty="0"/>
          </a:p>
        </p:txBody>
      </p:sp>
    </p:spTree>
    <p:extLst>
      <p:ext uri="{BB962C8B-B14F-4D97-AF65-F5344CB8AC3E}">
        <p14:creationId xmlns:p14="http://schemas.microsoft.com/office/powerpoint/2010/main" val="37461330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5500" y="596900"/>
            <a:ext cx="7493000" cy="5651500"/>
          </a:xfrm>
          <a:prstGeom prst="rect">
            <a:avLst/>
          </a:prstGeom>
        </p:spPr>
      </p:pic>
    </p:spTree>
    <p:extLst>
      <p:ext uri="{BB962C8B-B14F-4D97-AF65-F5344CB8AC3E}">
        <p14:creationId xmlns:p14="http://schemas.microsoft.com/office/powerpoint/2010/main" val="33011554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NMSU Works to Discourage Hawks nesting</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a:rPr>
              <a:t>http://www.washingtontimes.com/news/2016/apr/16/nmsu-works-to-discourage-hawks-from-nesting-on-cam</a:t>
            </a:r>
            <a:r>
              <a:rPr lang="en-US" dirty="0" smtClean="0">
                <a:hlinkClick r:id="rId2"/>
              </a:rPr>
              <a:t>/</a:t>
            </a:r>
            <a:r>
              <a:rPr lang="en-US" dirty="0" smtClean="0"/>
              <a:t> </a:t>
            </a:r>
          </a:p>
          <a:p>
            <a:r>
              <a:rPr lang="en-US" dirty="0" smtClean="0"/>
              <a:t>Sun-News story</a:t>
            </a:r>
          </a:p>
          <a:p>
            <a:r>
              <a:rPr lang="en-US" dirty="0" smtClean="0"/>
              <a:t>“</a:t>
            </a:r>
            <a:r>
              <a:rPr lang="en-US" dirty="0"/>
              <a:t>For a third consecutive year </a:t>
            </a:r>
            <a:r>
              <a:rPr lang="en-US" dirty="0" err="1"/>
              <a:t>Swainson’s</a:t>
            </a:r>
            <a:r>
              <a:rPr lang="en-US" dirty="0"/>
              <a:t> hawks are trying to nest in a tree on campus, The Las Cruces Sun-News reported (http://</a:t>
            </a:r>
            <a:r>
              <a:rPr lang="en-US" dirty="0" err="1"/>
              <a:t>bit.ly</a:t>
            </a:r>
            <a:r>
              <a:rPr lang="en-US" dirty="0"/>
              <a:t>/1MzVEeK). If the hawks are able to form an active nest with at least one egg or if there are nestlings, federal law prevents university officials from removing the birds</a:t>
            </a:r>
            <a:r>
              <a:rPr lang="en-US" dirty="0" smtClean="0"/>
              <a:t>.”</a:t>
            </a:r>
            <a:endParaRPr lang="en-US" dirty="0"/>
          </a:p>
          <a:p>
            <a:endParaRPr lang="en-US" dirty="0"/>
          </a:p>
        </p:txBody>
      </p:sp>
    </p:spTree>
    <p:extLst>
      <p:ext uri="{BB962C8B-B14F-4D97-AF65-F5344CB8AC3E}">
        <p14:creationId xmlns:p14="http://schemas.microsoft.com/office/powerpoint/2010/main" val="27901710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struggle of Hawk and Human over Habitat (nest)</a:t>
            </a:r>
            <a:endParaRPr lang="en-US" dirty="0"/>
          </a:p>
        </p:txBody>
      </p:sp>
      <p:sp>
        <p:nvSpPr>
          <p:cNvPr id="3" name="Content Placeholder 2"/>
          <p:cNvSpPr>
            <a:spLocks noGrp="1"/>
          </p:cNvSpPr>
          <p:nvPr>
            <p:ph idx="1"/>
          </p:nvPr>
        </p:nvSpPr>
        <p:spPr/>
        <p:txBody>
          <a:bodyPr/>
          <a:lstStyle/>
          <a:p>
            <a:r>
              <a:rPr lang="en-US" dirty="0" smtClean="0"/>
              <a:t>“</a:t>
            </a:r>
            <a:r>
              <a:rPr lang="en-US" dirty="0" err="1"/>
              <a:t>Delivan</a:t>
            </a:r>
            <a:r>
              <a:rPr lang="en-US" dirty="0"/>
              <a:t> J. Roper, a special agent with the Fish and Wildlife Service, said Tuesday in an email to </a:t>
            </a:r>
            <a:r>
              <a:rPr lang="en-US" dirty="0" err="1"/>
              <a:t>Haubold</a:t>
            </a:r>
            <a:r>
              <a:rPr lang="en-US" dirty="0"/>
              <a:t> that biologists have recommended the university remove nests that are being constructed before eggs are laid in order to deter the hawks from using the populated location. He said the university also could apply for a permit to have the hawks captured and </a:t>
            </a:r>
            <a:r>
              <a:rPr lang="en-US" dirty="0" smtClean="0"/>
              <a:t>removed” – Sun News quote </a:t>
            </a:r>
            <a:r>
              <a:rPr lang="en-US" dirty="0">
                <a:hlinkClick r:id="rId2"/>
              </a:rPr>
              <a:t>http://www.washingtontimes.com/news/2016/apr/16/nmsu-works-to-discourage-hawks-from-nesting-on-cam/</a:t>
            </a:r>
            <a:r>
              <a:rPr lang="en-US" dirty="0"/>
              <a:t> </a:t>
            </a:r>
          </a:p>
          <a:p>
            <a:endParaRPr lang="en-US" dirty="0"/>
          </a:p>
        </p:txBody>
      </p:sp>
    </p:spTree>
    <p:extLst>
      <p:ext uri="{BB962C8B-B14F-4D97-AF65-F5344CB8AC3E}">
        <p14:creationId xmlns:p14="http://schemas.microsoft.com/office/powerpoint/2010/main" val="7487152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NMSU storytelling about its Hawks?</a:t>
            </a:r>
            <a:endParaRPr lang="en-US" dirty="0"/>
          </a:p>
        </p:txBody>
      </p:sp>
      <p:sp>
        <p:nvSpPr>
          <p:cNvPr id="3" name="Content Placeholder 2"/>
          <p:cNvSpPr>
            <a:spLocks noGrp="1"/>
          </p:cNvSpPr>
          <p:nvPr>
            <p:ph idx="1"/>
          </p:nvPr>
        </p:nvSpPr>
        <p:spPr>
          <a:xfrm>
            <a:off x="549275" y="1600201"/>
            <a:ext cx="8042276" cy="773422"/>
          </a:xfrm>
        </p:spPr>
        <p:txBody>
          <a:bodyPr/>
          <a:lstStyle/>
          <a:p>
            <a:r>
              <a:rPr lang="en-US" dirty="0">
                <a:hlinkClick r:id="rId2"/>
              </a:rPr>
              <a:t>https://www.youtube.com/watch?v=xVdPDrBg-</a:t>
            </a:r>
            <a:r>
              <a:rPr lang="en-US" dirty="0" smtClean="0">
                <a:hlinkClick r:id="rId2"/>
              </a:rPr>
              <a:t>HQ</a:t>
            </a:r>
            <a:endParaRPr lang="en-US" dirty="0" smtClean="0"/>
          </a:p>
          <a:p>
            <a:endParaRPr lang="en-US" dirty="0"/>
          </a:p>
        </p:txBody>
      </p:sp>
      <p:pic>
        <p:nvPicPr>
          <p:cNvPr id="4" name="Picture 3"/>
          <p:cNvPicPr>
            <a:picLocks noChangeAspect="1"/>
          </p:cNvPicPr>
          <p:nvPr/>
        </p:nvPicPr>
        <p:blipFill>
          <a:blip r:embed="rId3"/>
          <a:stretch>
            <a:fillRect/>
          </a:stretch>
        </p:blipFill>
        <p:spPr>
          <a:xfrm>
            <a:off x="1581239" y="2706762"/>
            <a:ext cx="6249174" cy="4151237"/>
          </a:xfrm>
          <a:prstGeom prst="rect">
            <a:avLst/>
          </a:prstGeom>
        </p:spPr>
      </p:pic>
    </p:spTree>
    <p:extLst>
      <p:ext uri="{BB962C8B-B14F-4D97-AF65-F5344CB8AC3E}">
        <p14:creationId xmlns:p14="http://schemas.microsoft.com/office/powerpoint/2010/main" val="32216207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Dialectic of Hawk-Habitat-Human at NMSU</a:t>
            </a:r>
            <a:endParaRPr lang="en-US" dirty="0"/>
          </a:p>
        </p:txBody>
      </p:sp>
      <p:sp>
        <p:nvSpPr>
          <p:cNvPr id="3" name="Content Placeholder 2"/>
          <p:cNvSpPr>
            <a:spLocks noGrp="1"/>
          </p:cNvSpPr>
          <p:nvPr>
            <p:ph idx="1"/>
          </p:nvPr>
        </p:nvSpPr>
        <p:spPr/>
        <p:txBody>
          <a:bodyPr/>
          <a:lstStyle/>
          <a:p>
            <a:r>
              <a:rPr lang="en-US" dirty="0" smtClean="0"/>
              <a:t>Hegel’s idea is not totality as ‘organic whole’ and its ‘hidden harmony’ but rather to see the self-contradictory aspects of its parts, its unintended consequences, e.g. </a:t>
            </a:r>
            <a:r>
              <a:rPr lang="en-US" b="1" dirty="0" smtClean="0"/>
              <a:t>What are the unintended consequences of today’s capitalism and university on the Hawk’s spacetime of its species survival?</a:t>
            </a:r>
          </a:p>
          <a:p>
            <a:r>
              <a:rPr lang="en-US" dirty="0">
                <a:hlinkClick r:id="rId2"/>
              </a:rPr>
              <a:t>https://www.youtube.com/watch?v=</a:t>
            </a:r>
            <a:r>
              <a:rPr lang="en-US" dirty="0" smtClean="0">
                <a:hlinkClick r:id="rId2"/>
              </a:rPr>
              <a:t>Fidb5QHX7ME</a:t>
            </a:r>
            <a:r>
              <a:rPr lang="en-US" dirty="0" smtClean="0"/>
              <a:t> </a:t>
            </a:r>
            <a:endParaRPr lang="en-US" dirty="0"/>
          </a:p>
          <a:p>
            <a:pPr marL="0" indent="0">
              <a:buNone/>
            </a:pPr>
            <a:r>
              <a:rPr lang="en-US" dirty="0" smtClean="0"/>
              <a:t>The excesses of unsustainability undermine the Hawk’s survival; Every project to contain/control the Hawk is undermined by its inconsistency. – from Zizek </a:t>
            </a:r>
            <a:endParaRPr lang="en-US" dirty="0"/>
          </a:p>
        </p:txBody>
      </p:sp>
    </p:spTree>
    <p:extLst>
      <p:ext uri="{BB962C8B-B14F-4D97-AF65-F5344CB8AC3E}">
        <p14:creationId xmlns:p14="http://schemas.microsoft.com/office/powerpoint/2010/main" val="7144527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Cornell University’s Storytelling of its Hawks</a:t>
            </a:r>
            <a:endParaRPr lang="en-US"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jzmfB7Yna04</a:t>
            </a:r>
            <a:r>
              <a:rPr lang="en-US" dirty="0" smtClean="0"/>
              <a:t> </a:t>
            </a:r>
            <a:endParaRPr lang="en-US" dirty="0"/>
          </a:p>
        </p:txBody>
      </p:sp>
      <p:sp>
        <p:nvSpPr>
          <p:cNvPr id="4" name="TextBox 3"/>
          <p:cNvSpPr txBox="1"/>
          <p:nvPr/>
        </p:nvSpPr>
        <p:spPr>
          <a:xfrm>
            <a:off x="549275" y="2057947"/>
            <a:ext cx="8042277" cy="3477875"/>
          </a:xfrm>
          <a:prstGeom prst="rect">
            <a:avLst/>
          </a:prstGeom>
          <a:noFill/>
        </p:spPr>
        <p:txBody>
          <a:bodyPr wrap="square" rtlCol="0">
            <a:spAutoFit/>
          </a:bodyPr>
          <a:lstStyle/>
          <a:p>
            <a:r>
              <a:rPr lang="en-US" sz="4400" dirty="0" smtClean="0"/>
              <a:t>Why can Cornel University get along with its Hawks but NMSU is so unable to just get along and co-exist in same Habitat?</a:t>
            </a:r>
            <a:endParaRPr lang="en-US" sz="4400" dirty="0"/>
          </a:p>
        </p:txBody>
      </p:sp>
    </p:spTree>
    <p:extLst>
      <p:ext uri="{BB962C8B-B14F-4D97-AF65-F5344CB8AC3E}">
        <p14:creationId xmlns:p14="http://schemas.microsoft.com/office/powerpoint/2010/main" val="162132072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162</TotalTime>
  <Words>1101</Words>
  <Application>Microsoft Macintosh PowerPoint</Application>
  <PresentationFormat>On-screen Show (4:3)</PresentationFormat>
  <Paragraphs>58</Paragraphs>
  <Slides>26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Default Theme</vt:lpstr>
      <vt:lpstr>Document</vt:lpstr>
      <vt:lpstr>Save the Swanson's Hawks at NMSU</vt:lpstr>
      <vt:lpstr>Hawks are Agile  Can NMSU be Agile too?</vt:lpstr>
      <vt:lpstr>3H’s: Hawk-Habitat-Human</vt:lpstr>
      <vt:lpstr>PowerPoint Presentation</vt:lpstr>
      <vt:lpstr>NMSU Works to Discourage Hawks nesting</vt:lpstr>
      <vt:lpstr>The struggle of Hawk and Human over Habitat (nest)</vt:lpstr>
      <vt:lpstr>What’s NMSU storytelling about its Hawks?</vt:lpstr>
      <vt:lpstr>The Dialectic of Hawk-Habitat-Human at NMSU</vt:lpstr>
      <vt:lpstr>What is Cornell University’s Storytelling of its Hawks</vt:lpstr>
      <vt:lpstr>It takes about 8 weeks and then Hawks move on</vt:lpstr>
      <vt:lpstr>PowerPoint Presentation</vt:lpstr>
      <vt:lpstr>We are not thinking in Hegelian Dialectic</vt:lpstr>
      <vt:lpstr>PowerPoint Presentation</vt:lpstr>
      <vt:lpstr>Hegel’s Dialectic of Organic Unity of Being &amp; Action</vt:lpstr>
      <vt:lpstr>PowerPoint Presentation</vt:lpstr>
      <vt:lpstr>Can we just get along?</vt:lpstr>
      <vt:lpstr>PowerPoint Presentation</vt:lpstr>
      <vt:lpstr>Can Hawks &amp; Human co-exist?</vt:lpstr>
      <vt:lpstr>PowerPoint Presentation</vt:lpstr>
      <vt:lpstr>The Law says…</vt:lpstr>
      <vt:lpstr>PowerPoint Presentation</vt:lpstr>
      <vt:lpstr>NESTING</vt:lpstr>
      <vt:lpstr>PowerPoint Presentation</vt:lpstr>
      <vt:lpstr>HOW SEAM APPLIES</vt:lpstr>
      <vt:lpstr>PowerPoint Presentation</vt:lpstr>
      <vt:lpstr>Can Human and Hawk share NMSU Habitat?</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 the Hawks at NMSU</dc:title>
  <dc:creator>David Boje</dc:creator>
  <cp:lastModifiedBy>David Boje</cp:lastModifiedBy>
  <cp:revision>18</cp:revision>
  <dcterms:created xsi:type="dcterms:W3CDTF">2016-04-19T18:49:34Z</dcterms:created>
  <dcterms:modified xsi:type="dcterms:W3CDTF">2016-04-21T15:34:24Z</dcterms:modified>
</cp:coreProperties>
</file>